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1" r:id="rId3"/>
    <p:sldId id="275" r:id="rId4"/>
    <p:sldId id="269" r:id="rId5"/>
    <p:sldId id="268" r:id="rId6"/>
    <p:sldId id="267" r:id="rId7"/>
    <p:sldId id="282" r:id="rId8"/>
    <p:sldId id="261" r:id="rId9"/>
    <p:sldId id="262" r:id="rId10"/>
    <p:sldId id="283" r:id="rId11"/>
    <p:sldId id="280" r:id="rId12"/>
    <p:sldId id="257" r:id="rId13"/>
    <p:sldId id="259" r:id="rId14"/>
    <p:sldId id="285" r:id="rId15"/>
    <p:sldId id="260" r:id="rId16"/>
    <p:sldId id="272" r:id="rId17"/>
    <p:sldId id="279" r:id="rId18"/>
    <p:sldId id="284" r:id="rId19"/>
    <p:sldId id="263" r:id="rId20"/>
    <p:sldId id="264" r:id="rId21"/>
    <p:sldId id="265" r:id="rId22"/>
    <p:sldId id="271" r:id="rId23"/>
    <p:sldId id="266" r:id="rId24"/>
    <p:sldId id="276" r:id="rId25"/>
    <p:sldId id="277" r:id="rId26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573C2-38C6-4DAB-BE6A-2F689B933660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B4F48-FA8D-4942-8392-EB2C65AA86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2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225F5-760D-47B9-9FE1-F29D396FE65A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B610-116D-48D2-A3E9-7C7A90F442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611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8B610-116D-48D2-A3E9-7C7A90F442D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1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8B610-116D-48D2-A3E9-7C7A90F442D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AC429AD-FC61-4343-9C2E-6DDA051EEE86}" type="datetimeFigureOut">
              <a:rPr lang="ru-RU" smtClean="0"/>
              <a:t>17.01.2012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0D12B7F-2779-4D52-9A8E-5C7BE76544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6984775" cy="11521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Учитель биологии МОУ «</a:t>
            </a:r>
            <a:r>
              <a:rPr lang="ru-RU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Тюльганская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средняя школа №1» Оренбургской области </a:t>
            </a:r>
            <a:r>
              <a:rPr lang="ru-RU" sz="1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Забавина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С.В.</a:t>
            </a:r>
            <a:endParaRPr lang="ru-RU" sz="1400" b="1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780929"/>
            <a:ext cx="7056784" cy="166530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Мастер-класс:</a:t>
            </a:r>
            <a:r>
              <a:rPr lang="en-US" sz="20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20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Развитие </a:t>
            </a: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исследовательских  умений </a:t>
            </a:r>
            <a:br>
              <a:rPr lang="ru-RU" sz="20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в учебной  деятельности </a:t>
            </a:r>
            <a:br>
              <a:rPr lang="ru-RU" sz="20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2060"/>
                </a:solidFill>
                <a:latin typeface="+mn-lt"/>
              </a:rPr>
              <a:t>на уроках естественного цикла</a:t>
            </a:r>
            <a:endParaRPr lang="ru-RU" sz="20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64704"/>
            <a:ext cx="22098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740352" y="3501008"/>
            <a:ext cx="8640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b="1" dirty="0" smtClean="0"/>
          </a:p>
          <a:p>
            <a:endParaRPr lang="ru-RU" sz="1200" b="1" dirty="0"/>
          </a:p>
          <a:p>
            <a:endParaRPr lang="ru-RU" sz="1200" b="1" dirty="0" smtClean="0"/>
          </a:p>
          <a:p>
            <a:endParaRPr lang="ru-RU" sz="1200" b="1" dirty="0"/>
          </a:p>
          <a:p>
            <a:endParaRPr lang="ru-RU" sz="1200" b="1" dirty="0" smtClean="0"/>
          </a:p>
          <a:p>
            <a:endParaRPr lang="ru-RU" sz="1200" b="1" dirty="0"/>
          </a:p>
          <a:p>
            <a:endParaRPr lang="ru-RU" sz="1200" b="1" dirty="0" smtClean="0"/>
          </a:p>
          <a:p>
            <a:r>
              <a:rPr lang="ru-RU" sz="1200" b="1" dirty="0" smtClean="0"/>
              <a:t>Тюльган 2011 г.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4239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Умение высказывать суждения 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и делать умозаключения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484784"/>
            <a:ext cx="8034304" cy="4641695"/>
          </a:xfrm>
        </p:spPr>
        <p:txBody>
          <a:bodyPr>
            <a:normAutofit fontScale="85000" lnSpcReduction="10000"/>
          </a:bodyPr>
          <a:lstStyle/>
          <a:p>
            <a:pPr marL="114300" lvl="0" indent="0" algn="ctr">
              <a:buClr>
                <a:srgbClr val="93A299"/>
              </a:buClr>
              <a:buNone/>
            </a:pPr>
            <a:r>
              <a:rPr lang="ru-RU" sz="2400" b="1" dirty="0">
                <a:solidFill>
                  <a:srgbClr val="0070C0"/>
                </a:solidFill>
              </a:rPr>
              <a:t>Прием  «Шесть шляп критического мышления»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Это задание обычно используется на стадии обобщения и систематизации . т.е. на стадии рефлексии. Суть приема состоит в следующем : класс делится на шесть групп, каждая группа «примеряет свою шляпу», высказывается шесть точек зрения на одну и ту же проблему.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«Белая шляпа»   СТАТИСТИЧЕСКАЯ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(констатируются факты по проблеме , без их обсуждения);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«Желтая шляпа»        ПОЛОЖИТЕЛЬНАЯ 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(высказываются положительные моменты);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«Черная шляпа»      НЕГАТИВНАЯ 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(группа констатирует отрицательные моменты по изучаемой проблеме);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«Синяя шляпа»    АНАЛИТИЧЕСКАЯ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(проводится анализ, группа отвечает на вопросы: почему?, зачем?, связи?);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«Зеленая шляпа» ТВОРЧЕСКАЯ 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(можно высказывать самые “бредовые идеи и предположения”); </a:t>
            </a:r>
          </a:p>
          <a:p>
            <a:pPr marL="114300" lvl="0" indent="0">
              <a:buClr>
                <a:srgbClr val="93A299"/>
              </a:buClr>
              <a:buNone/>
            </a:pP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«Красная шляпа»    ЭМОЦИОНАЛЬНАЯ 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(группа формулирует свои эмоции , которые они испытывали при работе с </a:t>
            </a:r>
            <a:r>
              <a:rPr lang="ru-RU" sz="1900">
                <a:solidFill>
                  <a:schemeClr val="tx1">
                    <a:lumMod val="95000"/>
                    <a:lumOff val="5000"/>
                  </a:schemeClr>
                </a:solidFill>
              </a:rPr>
              <a:t>материалом </a:t>
            </a:r>
            <a:r>
              <a:rPr lang="ru-RU" sz="19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j030409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614438" cy="16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79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Умение высказывать суждения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+mn-lt"/>
              </a:rPr>
              <a:t>делать умозаключения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322336" cy="1925953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Прием «перекрестная дискуссия</a:t>
            </a:r>
            <a:r>
              <a:rPr lang="ru-RU" b="1" dirty="0" smtClean="0">
                <a:solidFill>
                  <a:srgbClr val="0070C0"/>
                </a:solidFill>
              </a:rPr>
              <a:t>»</a:t>
            </a:r>
          </a:p>
          <a:p>
            <a:pPr marL="114300" indent="0">
              <a:buNone/>
            </a:pPr>
            <a:r>
              <a:rPr lang="ru-RU" dirty="0" smtClean="0"/>
              <a:t> </a:t>
            </a:r>
            <a:r>
              <a:rPr lang="ru-RU" sz="2100" dirty="0" smtClean="0"/>
              <a:t>Вопрос</a:t>
            </a:r>
            <a:r>
              <a:rPr lang="ru-RU" sz="2100" dirty="0"/>
              <a:t>, предлагаемый для перекрестной дискуссии, должен быть стержневым для изучаемой темы, т.е. поиск аргументов для ответа должен предполагать использование всего спектра информации, конструирования причинно-следственных связей между основными понятиями темы. </a:t>
            </a:r>
            <a:endParaRPr lang="ru-RU" sz="2100" dirty="0" smtClean="0"/>
          </a:p>
          <a:p>
            <a:pPr marL="114300" indent="0" algn="ctr">
              <a:buNone/>
            </a:pPr>
            <a:r>
              <a:rPr lang="ru-RU" sz="2100" b="1" dirty="0" smtClean="0">
                <a:solidFill>
                  <a:srgbClr val="002060"/>
                </a:solidFill>
              </a:rPr>
              <a:t>Форма </a:t>
            </a:r>
            <a:r>
              <a:rPr lang="ru-RU" sz="2100" b="1" dirty="0">
                <a:solidFill>
                  <a:srgbClr val="002060"/>
                </a:solidFill>
              </a:rPr>
              <a:t>таблицы для перекрестной дискуссии </a:t>
            </a:r>
          </a:p>
          <a:p>
            <a:pPr marL="114300" indent="0">
              <a:buNone/>
            </a:pPr>
            <a:endParaRPr lang="ru-RU" sz="2100" dirty="0" smtClean="0"/>
          </a:p>
          <a:p>
            <a:pPr marL="11430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3573017"/>
            <a:ext cx="8219256" cy="72008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endParaRPr lang="ru-RU" b="1" dirty="0" smtClean="0"/>
          </a:p>
          <a:p>
            <a:pPr marL="11430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263"/>
              </p:ext>
            </p:extLst>
          </p:nvPr>
        </p:nvGraphicFramePr>
        <p:xfrm>
          <a:off x="467544" y="3789040"/>
          <a:ext cx="8208912" cy="1465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3077757"/>
                <a:gridCol w="2394851"/>
              </a:tblGrid>
              <a:tr h="551174"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Аргументы «Благо»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Вопросы для дискуссии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Аргументы «Зло»</a:t>
                      </a:r>
                      <a:endParaRPr lang="ru-RU" dirty="0"/>
                    </a:p>
                  </a:txBody>
                  <a:tcPr/>
                </a:tc>
              </a:tr>
              <a:tr h="748516">
                <a:tc>
                  <a:txBody>
                    <a:bodyPr/>
                    <a:lstStyle/>
                    <a:p>
                      <a:r>
                        <a:rPr lang="ru-RU" dirty="0" smtClean="0"/>
                        <a:t> +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Последствия исчезновения</a:t>
                      </a:r>
                      <a:r>
                        <a:rPr lang="ru-RU" baseline="0" dirty="0" smtClean="0"/>
                        <a:t> насекомых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517232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Задание 1. приведите аргументы «</a:t>
            </a:r>
            <a:r>
              <a:rPr lang="ru-RU" b="1" dirty="0">
                <a:solidFill>
                  <a:srgbClr val="7030A0"/>
                </a:solidFill>
              </a:rPr>
              <a:t>Б</a:t>
            </a:r>
            <a:r>
              <a:rPr lang="ru-RU" b="1" dirty="0" smtClean="0">
                <a:solidFill>
                  <a:srgbClr val="7030A0"/>
                </a:solidFill>
              </a:rPr>
              <a:t>лаго» и «Зло»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                 2. предложите вопрос для перекрёстной дискуссии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умения Описывать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Перечисление внешних черт предмета с целью нестрогого отличия его от сходных с ним предметов.</a:t>
            </a:r>
          </a:p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Таким образом новые знания накладываются на предыдущие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Что это такое?</a:t>
            </a:r>
          </a:p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Чем отличается от других объектов?</a:t>
            </a:r>
          </a:p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Чем сходен с другими объектами?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83162"/>
            <a:ext cx="2220838" cy="202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83162"/>
            <a:ext cx="2376264" cy="202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35896" y="40050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95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Прием «концептуальная таблица»</a:t>
            </a: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6515799"/>
              </p:ext>
            </p:extLst>
          </p:nvPr>
        </p:nvGraphicFramePr>
        <p:xfrm>
          <a:off x="395536" y="1052737"/>
          <a:ext cx="8395022" cy="281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350"/>
                <a:gridCol w="1440160"/>
                <a:gridCol w="1584176"/>
                <a:gridCol w="1512168"/>
                <a:gridCol w="1512168"/>
              </a:tblGrid>
              <a:tr h="1001322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или факт сравнения</a:t>
                      </a:r>
                    </a:p>
                    <a:p>
                      <a:r>
                        <a:rPr lang="ru-RU" dirty="0" smtClean="0"/>
                        <a:t>/Линия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Линия сравнения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Линия сравнения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Линия сравнения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Линия сравнения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7088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Объект или факт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9499"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Объект или 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3528" y="5629604"/>
            <a:ext cx="8363272" cy="49687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800" b="1" dirty="0" smtClean="0">
                <a:solidFill>
                  <a:srgbClr val="7030A0"/>
                </a:solidFill>
              </a:rPr>
              <a:t>Задание: создайте свою концептуальную таблицу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467544" y="3075058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Этот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прием особенно полезен, когда предполагается сравнение трех и более объектов или несколько вопросов. </a:t>
            </a:r>
          </a:p>
          <a:p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Таблица строится так: по горизонтали располагается то, что подлежит сравнению, а по вертикали – различные черты и свойства, по которым это сравнение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происходит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Составление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такой таблицы позволяет провести систематизацию знаний. Сам ребенок может выбрать линии сравнения. Закрасить нужную линию по горизонтали и сравнить.</a:t>
            </a:r>
          </a:p>
        </p:txBody>
      </p:sp>
    </p:spTree>
    <p:extLst>
      <p:ext uri="{BB962C8B-B14F-4D97-AF65-F5344CB8AC3E}">
        <p14:creationId xmlns:p14="http://schemas.microsoft.com/office/powerpoint/2010/main" val="12514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6893458"/>
              </p:ext>
            </p:extLst>
          </p:nvPr>
        </p:nvGraphicFramePr>
        <p:xfrm>
          <a:off x="0" y="116634"/>
          <a:ext cx="9145017" cy="6741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782"/>
                <a:gridCol w="2494095"/>
                <a:gridCol w="2418516"/>
                <a:gridCol w="2040624"/>
              </a:tblGrid>
              <a:tr h="120997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Объект или факт сравнения</a:t>
                      </a:r>
                    </a:p>
                    <a:p>
                      <a:r>
                        <a:rPr lang="ru-RU" sz="1600" dirty="0" smtClean="0"/>
                        <a:t>/Линия сравнения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1.Морфологический</a:t>
                      </a:r>
                    </a:p>
                    <a:p>
                      <a:r>
                        <a:rPr lang="ru-RU" sz="1600" dirty="0" smtClean="0"/>
                        <a:t>критерий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2.Физиологический</a:t>
                      </a:r>
                    </a:p>
                    <a:p>
                      <a:r>
                        <a:rPr lang="ru-RU" sz="1600" dirty="0" smtClean="0"/>
                        <a:t>критерий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3. Эколого-географический</a:t>
                      </a:r>
                    </a:p>
                    <a:p>
                      <a:r>
                        <a:rPr lang="ru-RU" sz="1600" dirty="0" smtClean="0"/>
                        <a:t>критерий</a:t>
                      </a:r>
                      <a:endParaRPr lang="ru-RU" sz="1600" dirty="0"/>
                    </a:p>
                  </a:txBody>
                  <a:tcPr/>
                </a:tc>
              </a:tr>
              <a:tr h="27656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Белый медведь</a:t>
                      </a:r>
                    </a:p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 smtClean="0"/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самый крупный из ныне живущих наземных хищников;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Крупные хищники м=1000кг., длина тела – до 3 метров; густая шерсть; подкожный жировой слой жира защищает тело от холода; белая окраска маскирует хищника; хорошо развито зрение, обоняние притуплено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Основная пища – тюлени, рыба, молодые моржи;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короткий кишечник и больший объем желудка, благодаря такому кожно-мускульному мешку он способен съедать тюленя целиком;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суточная и сезонная активность белого медведя не выражена, что обусловлено особенностями климата; в состояние зимнего сна впадают только старые медведи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Жизнь связана с морем и плавучими льдинами;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Белый медведь обитает по всему бассейну Северного Ледовитого океана в пределах границ дрейфующих льдов</a:t>
                      </a:r>
                      <a:endParaRPr lang="ru-RU" sz="1200" dirty="0"/>
                    </a:p>
                  </a:txBody>
                  <a:tcPr/>
                </a:tc>
              </a:tr>
              <a:tr h="276569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Бурый медведь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Изменчивая окраска шерсти (от черно-бурой до светло-серой); относительно небольшой подкожный жировой слой; хорошо развито обоняние;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 большой, массивной головой, небольшими округлыми ушами, небольшими же глубоко посаженными глазами, обращенными практически вперед;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когти на передних лапах длинные, но слабо изогнуты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Всеядны;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бурый медведь активен преимущественно ночью и в сумерки;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зимой медведь залегает в спячку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Ареал бурого медведя обширен, охватывает всю лесную, а местами лесотундровую зоны северного полушария;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обитают в глухих лесах с буреломом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4509120"/>
            <a:ext cx="1994833" cy="1675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1"/>
            <a:ext cx="1994833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1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умений наблюдать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Наблюдение – акт интеллектуальный.</a:t>
            </a:r>
          </a:p>
          <a:p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Наблюдение – вид восприятия, характеризующийся целеустремленностью.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Изображение предмета, объекта с разных точек зрения:</a:t>
            </a:r>
          </a:p>
          <a:p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с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верху</a:t>
            </a:r>
          </a:p>
          <a:p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с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низу</a:t>
            </a:r>
          </a:p>
          <a:p>
            <a:r>
              <a:rPr lang="ru-RU" sz="1800" dirty="0">
                <a:solidFill>
                  <a:schemeClr val="bg2">
                    <a:lumMod val="10000"/>
                  </a:schemeClr>
                </a:solidFill>
              </a:rPr>
              <a:t>с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боку</a:t>
            </a:r>
          </a:p>
          <a:p>
            <a:pPr marL="114300" indent="0">
              <a:buNone/>
            </a:pP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Задание: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  изобразите дождевого с разных точек зрения.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2009775" cy="23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221088"/>
            <a:ext cx="180440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228169"/>
            <a:ext cx="345638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286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640960" cy="1039427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  <a:latin typeface="+mn-lt"/>
              </a:rPr>
              <a:t>Развитие умения работать с текстом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196752"/>
            <a:ext cx="8394344" cy="5400600"/>
          </a:xfrm>
        </p:spPr>
        <p:txBody>
          <a:bodyPr>
            <a:normAutofit fontScale="55000" lnSpcReduction="20000"/>
          </a:bodyPr>
          <a:lstStyle/>
          <a:p>
            <a:pPr marL="114300" indent="0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Прием «</a:t>
            </a:r>
            <a:r>
              <a:rPr lang="ru-RU" sz="2900" b="1" dirty="0">
                <a:solidFill>
                  <a:srgbClr val="0070C0"/>
                </a:solidFill>
              </a:rPr>
              <a:t>В</a:t>
            </a:r>
            <a:r>
              <a:rPr lang="ru-RU" sz="2900" b="1" dirty="0" smtClean="0">
                <a:solidFill>
                  <a:srgbClr val="0070C0"/>
                </a:solidFill>
              </a:rPr>
              <a:t>нимание к деталям» </a:t>
            </a:r>
            <a:r>
              <a:rPr lang="ru-RU" sz="2900" dirty="0" smtClean="0"/>
              <a:t>– </a:t>
            </a:r>
          </a:p>
          <a:p>
            <a:pPr marL="114300" indent="0">
              <a:buNone/>
            </a:pPr>
            <a:r>
              <a:rPr lang="ru-RU" sz="2900" dirty="0">
                <a:solidFill>
                  <a:schemeClr val="bg2">
                    <a:lumMod val="10000"/>
                  </a:schemeClr>
                </a:solidFill>
              </a:rPr>
              <a:t>у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</a:rPr>
              <a:t>мение обращать внимание на отдельные детали, подмечать все нюансы текста учебника способствует формированию критического и осознанного отношения к любой информации. В школьном учебнике вполне закономерны некоторые недоговоренности, умолчания.</a:t>
            </a:r>
          </a:p>
          <a:p>
            <a:pPr marL="114300" indent="0">
              <a:buNone/>
            </a:pPr>
            <a:r>
              <a:rPr lang="ru-RU" sz="2900" b="1" dirty="0" smtClean="0">
                <a:solidFill>
                  <a:schemeClr val="bg2">
                    <a:lumMod val="10000"/>
                  </a:schemeClr>
                </a:solidFill>
              </a:rPr>
              <a:t>Задание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 marL="114300" indent="0">
              <a:buNone/>
            </a:pP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</a:rPr>
              <a:t>по трем предложениям текста составьте 10 расширяющих вопросов.</a:t>
            </a:r>
          </a:p>
          <a:p>
            <a:pPr marL="114300" indent="0">
              <a:buNone/>
            </a:pPr>
            <a:endParaRPr lang="ru-RU" sz="2900" dirty="0" smtClean="0"/>
          </a:p>
          <a:p>
            <a:pPr marL="114300" indent="0">
              <a:buNone/>
            </a:pPr>
            <a:r>
              <a:rPr lang="ru-RU" sz="2900" b="1" dirty="0" smtClean="0">
                <a:solidFill>
                  <a:srgbClr val="0070C0"/>
                </a:solidFill>
              </a:rPr>
              <a:t>Прием «Предвосхищение на </a:t>
            </a:r>
            <a:r>
              <a:rPr lang="ru-RU" sz="2900" b="1" dirty="0">
                <a:solidFill>
                  <a:srgbClr val="0070C0"/>
                </a:solidFill>
              </a:rPr>
              <a:t>основе </a:t>
            </a:r>
            <a:r>
              <a:rPr lang="ru-RU" sz="2900" b="1" dirty="0" smtClean="0">
                <a:solidFill>
                  <a:srgbClr val="0070C0"/>
                </a:solidFill>
              </a:rPr>
              <a:t>суждений»</a:t>
            </a:r>
            <a:endParaRPr lang="ru-RU" sz="2900" b="1" dirty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ru-RU" sz="2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Задание</a:t>
            </a:r>
          </a:p>
          <a:p>
            <a:pPr marL="114300" indent="0">
              <a:buNone/>
            </a:pPr>
            <a:r>
              <a:rPr lang="ru-RU" sz="2900" dirty="0">
                <a:solidFill>
                  <a:schemeClr val="bg2">
                    <a:lumMod val="10000"/>
                  </a:schemeClr>
                </a:solidFill>
              </a:rPr>
              <a:t>прежде чем вы прочтете текст выберете из предложенных суждений верные. Затем обратитесь к учебнику и проверьте правильность выполнения задания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114300" indent="0">
              <a:buNone/>
            </a:pPr>
            <a:r>
              <a:rPr lang="ru-RU" sz="2900" b="1" dirty="0">
                <a:solidFill>
                  <a:srgbClr val="0070C0"/>
                </a:solidFill>
              </a:rPr>
              <a:t>Прием «Составление логической цепочки» </a:t>
            </a:r>
            <a:r>
              <a:rPr lang="ru-RU" sz="2900" dirty="0"/>
              <a:t>состоящей из нескольких звеньев.</a:t>
            </a:r>
          </a:p>
          <a:p>
            <a:pPr marL="114300" indent="0">
              <a:buNone/>
            </a:pPr>
            <a:r>
              <a:rPr lang="ru-RU" sz="2900" b="1" dirty="0">
                <a:solidFill>
                  <a:schemeClr val="bg2">
                    <a:lumMod val="10000"/>
                  </a:schemeClr>
                </a:solidFill>
              </a:rPr>
              <a:t>Задание: </a:t>
            </a:r>
            <a:r>
              <a:rPr lang="ru-RU" sz="2900" dirty="0"/>
              <a:t>Найдите в тексте одно-два звена, а остальные звенья логической цепочки установите </a:t>
            </a:r>
            <a:r>
              <a:rPr lang="ru-RU" sz="2900" dirty="0" smtClean="0"/>
              <a:t>самостоятельно.</a:t>
            </a:r>
            <a:endParaRPr lang="ru-RU" sz="2900" dirty="0"/>
          </a:p>
          <a:p>
            <a:pPr marL="114300" indent="0">
              <a:buNone/>
            </a:pPr>
            <a:endParaRPr lang="ru-RU" sz="2900" dirty="0"/>
          </a:p>
          <a:p>
            <a:pPr marL="114300" indent="0">
              <a:buNone/>
            </a:pPr>
            <a:r>
              <a:rPr lang="ru-RU" sz="2900" b="1" dirty="0">
                <a:solidFill>
                  <a:srgbClr val="0070C0"/>
                </a:solidFill>
              </a:rPr>
              <a:t>Прием </a:t>
            </a:r>
            <a:r>
              <a:rPr lang="ru-RU" sz="2900" b="1" dirty="0" smtClean="0">
                <a:solidFill>
                  <a:srgbClr val="0070C0"/>
                </a:solidFill>
              </a:rPr>
              <a:t>“Перепутанные </a:t>
            </a:r>
            <a:r>
              <a:rPr lang="ru-RU" sz="2900" b="1" dirty="0">
                <a:solidFill>
                  <a:srgbClr val="0070C0"/>
                </a:solidFill>
              </a:rPr>
              <a:t>логические </a:t>
            </a:r>
            <a:r>
              <a:rPr lang="ru-RU" sz="2900" b="1" dirty="0" smtClean="0">
                <a:solidFill>
                  <a:srgbClr val="0070C0"/>
                </a:solidFill>
              </a:rPr>
              <a:t>цепочки”</a:t>
            </a:r>
            <a:endParaRPr lang="ru-RU" sz="2900" dirty="0"/>
          </a:p>
          <a:p>
            <a:pPr marL="114300" indent="0">
              <a:buNone/>
            </a:pPr>
            <a:r>
              <a:rPr lang="ru-RU" sz="2900" dirty="0">
                <a:solidFill>
                  <a:schemeClr val="bg2">
                    <a:lumMod val="10000"/>
                  </a:schemeClr>
                </a:solidFill>
              </a:rPr>
              <a:t>Учащиеся интегрируют  свои собственные идеи с  идеями изложенными в тексте, для того , чтобы перейти к новому пониманию. </a:t>
            </a:r>
          </a:p>
          <a:p>
            <a:pPr marL="114300" indent="0">
              <a:buNone/>
            </a:pPr>
            <a:r>
              <a:rPr lang="ru-RU" sz="2900" dirty="0">
                <a:solidFill>
                  <a:schemeClr val="bg2">
                    <a:lumMod val="10000"/>
                  </a:schemeClr>
                </a:solidFill>
              </a:rPr>
              <a:t>На доске   написаны верные и неправильные цитаты, ученики должны прочитать и поставить  знак “+” там где они считают ,что высказывание правильное и знак  “-” там  где по их мнению оно не </a:t>
            </a:r>
            <a:r>
              <a:rPr lang="ru-RU" sz="2900" dirty="0" smtClean="0">
                <a:solidFill>
                  <a:schemeClr val="bg2">
                    <a:lumMod val="10000"/>
                  </a:schemeClr>
                </a:solidFill>
              </a:rPr>
              <a:t>верно.</a:t>
            </a:r>
            <a:endParaRPr lang="ru-RU" sz="2900" dirty="0">
              <a:solidFill>
                <a:schemeClr val="bg2">
                  <a:lumMod val="10000"/>
                </a:schemeClr>
              </a:solidFill>
            </a:endParaRPr>
          </a:p>
          <a:p>
            <a:pPr marL="11430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74233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Развитие умения работать с текстом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106312" cy="293406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800" b="1" dirty="0" smtClean="0">
                <a:solidFill>
                  <a:srgbClr val="0070C0"/>
                </a:solidFill>
              </a:rPr>
              <a:t>Прием «Инструкции»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учащимся даны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инструкции по их дальнейшей работе в течении урока. Класс делится на количество частей в тексте. </a:t>
            </a:r>
          </a:p>
          <a:p>
            <a:pPr marL="114300" indent="0">
              <a:buNone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Правила работы в экспертной группе: </a:t>
            </a:r>
          </a:p>
          <a:p>
            <a:pPr marL="11430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      Надо изучить вопрос так , чтобы суметь объяснить партнерам. </a:t>
            </a:r>
          </a:p>
          <a:p>
            <a:pPr marL="11430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      Ищите эффективные способы преподнесения информации. </a:t>
            </a:r>
          </a:p>
          <a:p>
            <a:pPr marL="11430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      Разъясните то, что другим осталось не понятным. </a:t>
            </a:r>
          </a:p>
          <a:p>
            <a:pPr marL="11430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  Составьте «Экспертный лист».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2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Развитие умения работать с текстом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484784"/>
            <a:ext cx="8466352" cy="4641695"/>
          </a:xfrm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Прием «возвращение назад»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прием предполагает обращение к ранее изученному с целью уточнения, дополнения, установления связей с новым материалом.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Задание: изучая тему «Дыхание»  в 6 классе можно вернуться к описанию митохондрий и уточнить одно из предложений текста.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b="1" dirty="0">
                <a:solidFill>
                  <a:srgbClr val="0070C0"/>
                </a:solidFill>
              </a:rPr>
              <a:t>Прием  “Ключевые слова”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Выделение опорных (ключевых) слов – смысловых опор, по которым можно легко восстановить основное содержание текста.</a:t>
            </a:r>
          </a:p>
          <a:p>
            <a:pPr marL="114300" indent="0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Задание 1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прочитайте текст и угадайте слова, которые выделил при чтении этого текста учитель (слова записаны на отвороте доски).</a:t>
            </a:r>
          </a:p>
          <a:p>
            <a:pPr marL="114300" indent="0">
              <a:buNone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Задание 2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 после объявления темы урока учащимся предлагается составить предложение или мини-рассказ из  предлагаемых слов. Они должны использовать свои предыдущие знания по изучаемой теме, сделать свои прогнозы  и в общем определить цели своей дальнейшей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41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2060"/>
                </a:solidFill>
                <a:latin typeface="+mn-lt"/>
              </a:rPr>
              <a:t>Развитие умения работать с текстом </a:t>
            </a: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Структурирование текста, Составление опорных схем</a:t>
            </a: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9510" y="4350939"/>
            <a:ext cx="8712970" cy="1238301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 и схемы помогают отделить главное от второстепенного, выделить смысловой остов текста, установить взаимосвязи отдельных частей, что способствует систематизации материала</a:t>
            </a:r>
          </a:p>
          <a:p>
            <a:endParaRPr lang="ru-RU" sz="2000" b="1" dirty="0" smtClean="0"/>
          </a:p>
          <a:p>
            <a:pPr marL="114300" indent="0">
              <a:buNone/>
            </a:pPr>
            <a:r>
              <a:rPr lang="ru-RU" sz="1800" b="1" dirty="0" smtClean="0">
                <a:solidFill>
                  <a:srgbClr val="7030A0"/>
                </a:solidFill>
              </a:rPr>
              <a:t>Задание:  выберите произвольно тему из курса биологии и попытайтесь ее структурировать по предложенной схеме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 rot="2821346">
            <a:off x="568594" y="2174607"/>
            <a:ext cx="1718495" cy="181124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691680" y="3072283"/>
            <a:ext cx="4474845" cy="8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691680" y="1795004"/>
            <a:ext cx="1224136" cy="1277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004054" y="1799273"/>
            <a:ext cx="1224136" cy="12772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69075">
            <a:off x="3122646" y="2951860"/>
            <a:ext cx="123825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46006" y="3065095"/>
            <a:ext cx="1211493" cy="1264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842" y="1773574"/>
            <a:ext cx="123825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34212"/>
            <a:ext cx="123825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4101">
            <a:off x="4637451" y="2907395"/>
            <a:ext cx="1513719" cy="1579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653685">
            <a:off x="5978243" y="2855466"/>
            <a:ext cx="1332329" cy="139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Прямая соединительная линия 15"/>
          <p:cNvCxnSpPr>
            <a:endCxn id="5" idx="5"/>
          </p:cNvCxnSpPr>
          <p:nvPr/>
        </p:nvCxnSpPr>
        <p:spPr>
          <a:xfrm flipH="1" flipV="1">
            <a:off x="1427841" y="3080230"/>
            <a:ext cx="291760" cy="5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66525" y="3065799"/>
            <a:ext cx="839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904987"/>
            <a:ext cx="1710323" cy="24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847817"/>
            <a:ext cx="1368152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213633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Аргументы (подтверждающие факты)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59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Основные понятия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Умение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- способность выполнять какое - либо действие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по определенным правилам. При этом действие еще не достигло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</a:rPr>
              <a:t>автоматизированности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(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Значение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слова умение по Психологическому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словарю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)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114300" indent="0">
              <a:buNone/>
            </a:pPr>
            <a:r>
              <a:rPr lang="ru-RU" sz="1600" b="1" dirty="0">
                <a:solidFill>
                  <a:schemeClr val="bg2">
                    <a:lumMod val="10000"/>
                  </a:schemeClr>
                </a:solidFill>
              </a:rPr>
              <a:t>Умение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/>
              <a:t>(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навык)-это действие, выполняемое определенным способом и с определенным качеством.</a:t>
            </a:r>
            <a:endParaRPr lang="ru-RU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114300" indent="0">
              <a:buNone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Навыки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автоматизированные компоненты сознательной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деятельности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114300" indent="0">
              <a:buNone/>
            </a:pPr>
            <a:r>
              <a:rPr lang="ru-RU" sz="1600" b="1" dirty="0" smtClean="0">
                <a:solidFill>
                  <a:schemeClr val="bg2">
                    <a:lumMod val="10000"/>
                  </a:schemeClr>
                </a:solidFill>
              </a:rPr>
              <a:t>Педагогическая </a:t>
            </a:r>
            <a:r>
              <a:rPr lang="ru-RU" sz="1600" b="1" dirty="0">
                <a:solidFill>
                  <a:schemeClr val="bg2">
                    <a:lumMod val="10000"/>
                  </a:schemeClr>
                </a:solidFill>
              </a:rPr>
              <a:t>технология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(от др.-греч. </a:t>
            </a:r>
            <a:r>
              <a:rPr lang="ru-RU" sz="1600" dirty="0" err="1">
                <a:solidFill>
                  <a:schemeClr val="bg2">
                    <a:lumMod val="10000"/>
                  </a:schemeClr>
                </a:solidFill>
              </a:rPr>
              <a:t>τέχνη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 — искусство, мастерство, умение; </a:t>
            </a:r>
            <a:r>
              <a:rPr lang="ru-RU" sz="1600" dirty="0" err="1">
                <a:solidFill>
                  <a:schemeClr val="bg2">
                    <a:lumMod val="10000"/>
                  </a:schemeClr>
                </a:solidFill>
              </a:rPr>
              <a:t>λόγος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 — слово, учение)— совокупность, специальный набор форм, методов, способов, приемов обучения и воспитательных средств, системно используемых в образовательном процессе, на основе декларируемых психолого-педагогических установок. Это один из способов воздействия на процессы развития, обучения и воспитания ребенка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114300" indent="0" algn="ctr">
              <a:buNone/>
            </a:pPr>
            <a:r>
              <a:rPr lang="ru-RU" sz="1600" b="1" dirty="0" smtClean="0">
                <a:solidFill>
                  <a:srgbClr val="7030A0"/>
                </a:solidFill>
              </a:rPr>
              <a:t>? Какие педагогические технологии использует педагог для  развития исследовательских умений в учебной деятельности?</a:t>
            </a:r>
            <a:endParaRPr lang="en-US" sz="1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Развитие умения работать с текстом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Система маркировки текста – прием «ИНСЕРТ»</a:t>
            </a:r>
            <a:endParaRPr lang="ru-RU" sz="20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0107648"/>
              </p:ext>
            </p:extLst>
          </p:nvPr>
        </p:nvGraphicFramePr>
        <p:xfrm>
          <a:off x="425450" y="1719261"/>
          <a:ext cx="8323016" cy="2429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302"/>
                <a:gridCol w="2247206"/>
                <a:gridCol w="2080754"/>
                <a:gridCol w="2080754"/>
              </a:tblGrid>
              <a:tr h="78286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v</a:t>
                      </a:r>
                      <a:endParaRPr lang="ru-RU" sz="2400" b="1" dirty="0" smtClean="0"/>
                    </a:p>
                    <a:p>
                      <a:pPr algn="ctr"/>
                      <a:r>
                        <a:rPr lang="ru-RU" b="1" dirty="0" smtClean="0"/>
                        <a:t>это уже известно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«-»</a:t>
                      </a:r>
                    </a:p>
                    <a:p>
                      <a:pPr algn="ctr"/>
                      <a:r>
                        <a:rPr lang="ru-RU" b="1" dirty="0" smtClean="0"/>
                        <a:t>противоречит моим представлениям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«+»</a:t>
                      </a:r>
                    </a:p>
                    <a:p>
                      <a:pPr algn="ctr"/>
                      <a:r>
                        <a:rPr lang="ru-RU" b="1" dirty="0" smtClean="0"/>
                        <a:t>это интересно и неожиданно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?</a:t>
                      </a:r>
                    </a:p>
                    <a:p>
                      <a:pPr algn="ctr"/>
                      <a:r>
                        <a:rPr lang="ru-RU" b="1" dirty="0" smtClean="0"/>
                        <a:t>узнать подробнее</a:t>
                      </a:r>
                      <a:endParaRPr lang="ru-RU" b="1" dirty="0"/>
                    </a:p>
                  </a:txBody>
                  <a:tcPr/>
                </a:tc>
              </a:tr>
              <a:tr h="11496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4509120"/>
            <a:ext cx="8219256" cy="161735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Текст коротко систематизируется в таблицу.</a:t>
            </a: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</a:rPr>
              <a:t>Развитие умения видеть проблему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038600" cy="4662257"/>
          </a:xfrm>
        </p:spPr>
        <p:txBody>
          <a:bodyPr>
            <a:normAutofit fontScale="77500" lnSpcReduction="20000"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Проблема осознание субъектом невозможности разрешить трудности и противоречия, возникшие в данной ситуации, средством наличия знания и опыта.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отличии ответа на вопрос решение проблемы не содержится в существующем знании и не может быть получено путем преобразования наличной информации;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основе одной и той же ситуации могут быть сформулированы разнообразные проблемы;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 как вы определите проблему, ограничивает ваши возможности ее решения;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 всякую проблему по силам решить и исследовать школьнику!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316288" cy="4407408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Прием «Взгляд на проблему с различных позиций»</a:t>
            </a:r>
          </a:p>
          <a:p>
            <a:pPr marL="114300" indent="0">
              <a:buNone/>
            </a:pPr>
            <a:r>
              <a:rPr lang="ru-RU" sz="2000" b="1" dirty="0" smtClean="0"/>
              <a:t>Пример</a:t>
            </a:r>
          </a:p>
          <a:p>
            <a:pPr marL="114300" indent="0">
              <a:buNone/>
            </a:pPr>
            <a:r>
              <a:rPr lang="ru-RU" sz="1600" b="1" dirty="0" smtClean="0">
                <a:solidFill>
                  <a:srgbClr val="00B0F0"/>
                </a:solidFill>
              </a:rPr>
              <a:t>              </a:t>
            </a:r>
          </a:p>
          <a:p>
            <a:pPr marL="114300" indent="0">
              <a:buNone/>
            </a:pPr>
            <a:r>
              <a:rPr lang="ru-RU" sz="1600" b="1" dirty="0">
                <a:solidFill>
                  <a:srgbClr val="00B0F0"/>
                </a:solidFill>
              </a:rPr>
              <a:t> </a:t>
            </a:r>
            <a:r>
              <a:rPr lang="ru-RU" sz="1600" b="1" dirty="0" smtClean="0">
                <a:solidFill>
                  <a:srgbClr val="00B0F0"/>
                </a:solidFill>
              </a:rPr>
              <a:t> врач                      мужчина                  женщина</a:t>
            </a:r>
          </a:p>
          <a:p>
            <a:pPr marL="114300" indent="0">
              <a:buNone/>
            </a:pPr>
            <a:endParaRPr lang="ru-RU" sz="2000" b="1" dirty="0"/>
          </a:p>
          <a:p>
            <a:pPr marL="114300" indent="0" algn="ctr">
              <a:buNone/>
            </a:pPr>
            <a:r>
              <a:rPr lang="ru-RU" sz="2000" b="1" dirty="0" smtClean="0"/>
              <a:t>  </a:t>
            </a:r>
          </a:p>
          <a:p>
            <a:pPr marL="114300" indent="0" algn="ctr">
              <a:buNone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marL="114300" indent="0" algn="ctr">
              <a:buNone/>
            </a:pPr>
            <a:endParaRPr lang="ru-RU" sz="2000" b="1" dirty="0">
              <a:solidFill>
                <a:srgbClr val="C00000"/>
              </a:solidFill>
            </a:endParaRPr>
          </a:p>
          <a:p>
            <a:pPr marL="114300" indent="0" algn="ctr">
              <a:buNone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marL="114300" indent="0" algn="ctr"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Влияние курения на  организм человека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436096" y="3000364"/>
            <a:ext cx="360040" cy="644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5652120" y="4293096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588224" y="2996952"/>
            <a:ext cx="0" cy="659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7524328" y="2996952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6804248" y="435941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7416316" y="4437112"/>
            <a:ext cx="68407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 rot="10800000" flipV="1">
            <a:off x="4860031" y="5151676"/>
            <a:ext cx="129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/>
            <a:r>
              <a:rPr lang="ru-RU" b="1" dirty="0" smtClean="0">
                <a:solidFill>
                  <a:srgbClr val="00B0F0"/>
                </a:solidFill>
              </a:rPr>
              <a:t>?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rot="10800000" flipV="1">
            <a:off x="7566307" y="5267750"/>
            <a:ext cx="129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/>
            <a:r>
              <a:rPr lang="ru-RU" b="1" dirty="0" smtClean="0">
                <a:solidFill>
                  <a:srgbClr val="00B0F0"/>
                </a:solidFill>
              </a:rPr>
              <a:t>?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10800000" flipV="1">
            <a:off x="6156176" y="5336342"/>
            <a:ext cx="1296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algn="ctr"/>
            <a:r>
              <a:rPr lang="ru-RU" b="1" dirty="0" smtClean="0">
                <a:solidFill>
                  <a:srgbClr val="00B0F0"/>
                </a:solidFill>
              </a:rPr>
              <a:t>?</a:t>
            </a:r>
            <a:endParaRPr lang="ru-RU" b="1" dirty="0">
              <a:solidFill>
                <a:srgbClr val="00B0F0"/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H="1" flipV="1">
            <a:off x="7962351" y="4242435"/>
            <a:ext cx="50405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4590004" y="4149080"/>
            <a:ext cx="8460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059" y="4519463"/>
            <a:ext cx="12985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2" y="4686330"/>
            <a:ext cx="12985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2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Умение построить ответ </a:t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на проблемный вопрос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719071"/>
            <a:ext cx="8424936" cy="4407408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Ответы на многие проблемные вопросы представляют собой 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цепочки логических рассуждений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которых каждое последующее звено связано с предыдущим, поэтому, отвечая на такие вопросы, не следует ограничиваться каким-то одним звеном.</a:t>
            </a:r>
          </a:p>
          <a:p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Проблемный вопрос всегда вызывает интеллектуальное затруднение, поэтому после него обязательна пауза. Это может быть 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«минута мысли»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когда в абсолютной тишине каждый пытается сформулировать свой собственный вариант ответа. Можно записать его в рабочей тетради в </a:t>
            </a: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«мыслительный лист». 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7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Умения задавать вопросы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Уточняющие:</a:t>
            </a:r>
          </a:p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равда ли, что…?</a:t>
            </a:r>
          </a:p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ы уверены, что…?</a:t>
            </a:r>
          </a:p>
          <a:p>
            <a:pPr marL="114300" indent="0">
              <a:buNone/>
            </a:pPr>
            <a:endParaRPr lang="ru-RU" sz="1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14300" indent="0">
              <a:buNone/>
            </a:pPr>
            <a:r>
              <a:rPr lang="ru-RU" sz="1800" b="1" dirty="0" smtClean="0">
                <a:solidFill>
                  <a:srgbClr val="7030A0"/>
                </a:solidFill>
              </a:rPr>
              <a:t>Задание: </a:t>
            </a:r>
            <a:r>
              <a:rPr lang="ru-RU" sz="1800" dirty="0" smtClean="0">
                <a:solidFill>
                  <a:srgbClr val="7030A0"/>
                </a:solidFill>
              </a:rPr>
              <a:t>составьте уточняющий вопрос по теме </a:t>
            </a:r>
          </a:p>
          <a:p>
            <a:pPr marL="114300" indent="0">
              <a:buNone/>
            </a:pPr>
            <a:r>
              <a:rPr lang="ru-RU" sz="1600" b="1" dirty="0" smtClean="0">
                <a:solidFill>
                  <a:srgbClr val="7030A0"/>
                </a:solidFill>
              </a:rPr>
              <a:t>«Доказательства эволюции органического мира»</a:t>
            </a:r>
          </a:p>
          <a:p>
            <a:pPr marL="11430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Восполняющие:</a:t>
            </a:r>
          </a:p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где?</a:t>
            </a:r>
          </a:p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когда?</a:t>
            </a:r>
          </a:p>
          <a:p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почему?</a:t>
            </a:r>
          </a:p>
          <a:p>
            <a:pPr marL="114300" indent="0">
              <a:buNone/>
            </a:pPr>
            <a:r>
              <a:rPr lang="ru-RU" sz="1800" b="1" dirty="0" smtClean="0">
                <a:solidFill>
                  <a:srgbClr val="7030A0"/>
                </a:solidFill>
              </a:rPr>
              <a:t>Задание: </a:t>
            </a:r>
            <a:r>
              <a:rPr lang="ru-RU" sz="1800" dirty="0" smtClean="0">
                <a:solidFill>
                  <a:srgbClr val="7030A0"/>
                </a:solidFill>
              </a:rPr>
              <a:t>составьте восполняющий вопрос по теме </a:t>
            </a:r>
            <a:r>
              <a:rPr lang="ru-RU" sz="1600" b="1" dirty="0" smtClean="0">
                <a:solidFill>
                  <a:srgbClr val="7030A0"/>
                </a:solidFill>
              </a:rPr>
              <a:t>«Происхождение жизни на Земле»</a:t>
            </a:r>
            <a:endParaRPr lang="ru-RU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3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Источники информации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8034304" cy="440740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Акперова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И.А. Уроки биологии в 6 классе по учебно-методическому комплекту Н.И. Сонина «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Биология.Живой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организм»/И.А,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Акперова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– М.: М.: Дрофа, 2005. – (Мастер-класс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 Презентация  «Современные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образовательные технологии в практике работы учителя географии. Технология развития критического мышления учащихся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».</a:t>
            </a:r>
          </a:p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3. Лекции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Ю.В.Ворониной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старшего преподавателя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кафедры гуманитарных и естественно-математических дисциплин ООИПКРО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тему «Основные подходы к организации исследовательской деятельности школьников».</a:t>
            </a:r>
          </a:p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4. Лекции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Е.В.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Вейтшейн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теме «Методика развития навыка исследовательской работы».</a:t>
            </a:r>
          </a:p>
          <a:p>
            <a:pPr marL="114300" indent="0">
              <a:buNone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5. Интернет: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://tolkslovar.ru/u1785.html</a:t>
            </a:r>
            <a:endParaRPr lang="ru-RU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latin typeface="+mn-lt"/>
              </a:rPr>
              <a:t>творческих Вам успехов!</a:t>
            </a:r>
            <a:endParaRPr lang="ru-RU" sz="2400" b="1" dirty="0">
              <a:solidFill>
                <a:srgbClr val="00B050"/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43446"/>
            <a:ext cx="4464496" cy="3926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932040" y="620688"/>
            <a:ext cx="38884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Калейдоскоп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Один поворот – и из обычных цветных стеклышек возникает каждый раз 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новый </a:t>
            </a:r>
            <a:r>
              <a:rPr lang="ru-RU" dirty="0">
                <a:solidFill>
                  <a:srgbClr val="7030A0"/>
                </a:solidFill>
              </a:rPr>
              <a:t>волшебный узор. 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Данная </a:t>
            </a:r>
            <a:r>
              <a:rPr lang="ru-RU" dirty="0">
                <a:solidFill>
                  <a:srgbClr val="7030A0"/>
                </a:solidFill>
              </a:rPr>
              <a:t>презентация, по сути </a:t>
            </a:r>
            <a:r>
              <a:rPr lang="ru-RU" dirty="0" smtClean="0">
                <a:solidFill>
                  <a:srgbClr val="7030A0"/>
                </a:solidFill>
              </a:rPr>
              <a:t>«небольшой методический </a:t>
            </a:r>
            <a:r>
              <a:rPr lang="ru-RU" dirty="0">
                <a:solidFill>
                  <a:srgbClr val="7030A0"/>
                </a:solidFill>
              </a:rPr>
              <a:t>конструктор», </a:t>
            </a:r>
            <a:endParaRPr lang="ru-RU" dirty="0" smtClean="0">
              <a:solidFill>
                <a:srgbClr val="7030A0"/>
              </a:solidFill>
            </a:endParaRP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калейдоскоп </a:t>
            </a:r>
            <a:r>
              <a:rPr lang="ru-RU" dirty="0">
                <a:solidFill>
                  <a:srgbClr val="7030A0"/>
                </a:solidFill>
              </a:rPr>
              <a:t>приемов, который поможет конструировать </a:t>
            </a:r>
            <a:r>
              <a:rPr lang="ru-RU" dirty="0" smtClean="0">
                <a:solidFill>
                  <a:srgbClr val="7030A0"/>
                </a:solidFill>
              </a:rPr>
              <a:t>свой «методический </a:t>
            </a:r>
            <a:r>
              <a:rPr lang="ru-RU" dirty="0">
                <a:solidFill>
                  <a:srgbClr val="7030A0"/>
                </a:solidFill>
              </a:rPr>
              <a:t>узор», способствующий развитию исследовательских умений.</a:t>
            </a:r>
          </a:p>
        </p:txBody>
      </p:sp>
    </p:spTree>
    <p:extLst>
      <p:ext uri="{BB962C8B-B14F-4D97-AF65-F5344CB8AC3E}">
        <p14:creationId xmlns:p14="http://schemas.microsoft.com/office/powerpoint/2010/main" val="47460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+mn-lt"/>
              </a:rPr>
              <a:t>Исследовательские умения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исследовательские умения необходимы для развития исследовательских навыков  в учебной деятельности</a:t>
            </a: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давать определения понятиям;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классифицировать;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наблюдать;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умение и навыки экспериментирования;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высказывать суждения и делать умозаключения;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видеть проблемы;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выдвигать гипотезы;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задавать вопросы…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628800"/>
            <a:ext cx="1368152" cy="2255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+mn-lt"/>
              </a:rPr>
              <a:t>Условия формирования исследовательских умений </a:t>
            </a:r>
            <a:endParaRPr lang="ru-RU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Autofit/>
          </a:bodyPr>
          <a:lstStyle/>
          <a:p>
            <a:r>
              <a:rPr lang="ru-RU" sz="1800" b="1" dirty="0" err="1" smtClean="0">
                <a:solidFill>
                  <a:schemeClr val="bg2">
                    <a:lumMod val="10000"/>
                  </a:schemeClr>
                </a:solidFill>
              </a:rPr>
              <a:t>мотивированность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 – необходимо помогать учащимся видеть смысл их творческой деятельности;</a:t>
            </a:r>
          </a:p>
          <a:p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ц</a:t>
            </a: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еленаправленность и систематичность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– работа по развитию исследовательской деятельности проходит в урочной и внеурочной деятельности;</a:t>
            </a:r>
          </a:p>
          <a:p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т</a:t>
            </a: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ворческая среда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– учитель должен способствовать созданию творческой атмосферы, поддерживать интерес;</a:t>
            </a:r>
          </a:p>
          <a:p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п</a:t>
            </a: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сихологический комфорт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– поощрять творческие проявления учащихся к творческому поиску; дать возможность ощутить свои силы, поверить в себя;</a:t>
            </a:r>
          </a:p>
          <a:p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личность педагога –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творчески работающий учитель, стремящийся к созданию творческой рабочей обстановки и обладающий определенными знаниями и подготовкой;</a:t>
            </a:r>
          </a:p>
          <a:p>
            <a:r>
              <a:rPr lang="ru-RU" sz="1800" b="1" dirty="0">
                <a:solidFill>
                  <a:schemeClr val="bg2">
                    <a:lumMod val="10000"/>
                  </a:schemeClr>
                </a:solidFill>
              </a:rPr>
              <a:t>у</a:t>
            </a:r>
            <a:r>
              <a:rPr lang="ru-RU" sz="1800" b="1" dirty="0" smtClean="0">
                <a:solidFill>
                  <a:schemeClr val="bg2">
                    <a:lumMod val="10000"/>
                  </a:schemeClr>
                </a:solidFill>
              </a:rPr>
              <a:t>чет возрастных особенностей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– обучение должно осуществляться на доступном уровне для восприятия учащихся, сами задания быть посильными, интересными и полезными.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435280" cy="103942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исследовательских умений дает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Возможность освоения методов исследования и  использование их при изучении материалов любых дисциплин.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Возможность применения полученных знаний и умений в реализации собственных интересов, что способствует дальнейшему  самоопределению учащихся.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Обеспечивает 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условия перевода ребенка из позиции обучаемого в позицию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обучающегося.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293095"/>
            <a:ext cx="1440160" cy="2031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1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Умения</a:t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 давать определения понятиям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26128" y="1556792"/>
            <a:ext cx="8178320" cy="5112567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Понятие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– форма логического мышления, выраженная словами.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Понятие образуется путем операций обобщения и абстрагирования.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Понятие – придание определенному термину смысла и значения.</a:t>
            </a:r>
          </a:p>
          <a:p>
            <a:pPr marL="114300" indent="0"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Задание: сформировать понятие «клетка» и озвучить не повторяясь!</a:t>
            </a:r>
          </a:p>
          <a:p>
            <a:pPr marL="114300" indent="0">
              <a:buNone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Если в теме встречается много терминов, учащимся предлагают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составить предложения с новыми словами.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114300" indent="0">
              <a:buNone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Этот прием позволяет проверить правильность понимания смысла терминов, помогает установить взаимосвязи между понятиями и включить их в общую систему знаний.</a:t>
            </a:r>
          </a:p>
          <a:p>
            <a:pPr marL="114300" indent="0">
              <a:buNone/>
            </a:pPr>
            <a:endParaRPr lang="ru-RU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ru-RU" sz="1900" b="1" dirty="0">
                <a:solidFill>
                  <a:srgbClr val="0070C0"/>
                </a:solidFill>
              </a:rPr>
              <a:t>Прием  </a:t>
            </a:r>
            <a:r>
              <a:rPr lang="ru-RU" sz="1900" b="1" dirty="0" smtClean="0">
                <a:solidFill>
                  <a:srgbClr val="0070C0"/>
                </a:solidFill>
              </a:rPr>
              <a:t> </a:t>
            </a:r>
            <a:r>
              <a:rPr lang="ru-RU" sz="1900" b="1" dirty="0">
                <a:solidFill>
                  <a:srgbClr val="0070C0"/>
                </a:solidFill>
              </a:rPr>
              <a:t>“Ассоциация</a:t>
            </a:r>
            <a:r>
              <a:rPr lang="ru-RU" sz="1900" b="1" dirty="0" smtClean="0">
                <a:solidFill>
                  <a:srgbClr val="0070C0"/>
                </a:solidFill>
              </a:rPr>
              <a:t>”</a:t>
            </a:r>
          </a:p>
          <a:p>
            <a:pPr marL="114300" indent="0">
              <a:buNone/>
            </a:pPr>
            <a:r>
              <a:rPr lang="ru-RU" sz="1900" dirty="0">
                <a:solidFill>
                  <a:schemeClr val="tx2">
                    <a:lumMod val="50000"/>
                  </a:schemeClr>
                </a:solidFill>
              </a:rPr>
              <a:t>Учащимся предлагается прочитать 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понятие </a:t>
            </a:r>
            <a:r>
              <a:rPr lang="ru-RU" sz="1900" dirty="0">
                <a:solidFill>
                  <a:schemeClr val="tx2">
                    <a:lumMod val="50000"/>
                  </a:schemeClr>
                </a:solidFill>
              </a:rPr>
              <a:t>и ответить на вопрос : </a:t>
            </a:r>
          </a:p>
          <a:p>
            <a:pPr marL="114300" indent="0">
              <a:buNone/>
            </a:pPr>
            <a:r>
              <a:rPr lang="ru-RU" sz="1900" dirty="0">
                <a:solidFill>
                  <a:schemeClr val="tx2">
                    <a:lumMod val="50000"/>
                  </a:schemeClr>
                </a:solidFill>
              </a:rPr>
              <a:t>  - О чем может пойти 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речь? </a:t>
            </a:r>
            <a:endParaRPr lang="ru-RU" sz="1900" dirty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ru-RU" sz="1900" b="1" dirty="0">
                <a:solidFill>
                  <a:srgbClr val="7030A0"/>
                </a:solidFill>
              </a:rPr>
              <a:t>  - Какая ассоциация у вас возникает когда вы слышите </a:t>
            </a:r>
            <a:r>
              <a:rPr lang="ru-RU" sz="1900" b="1" dirty="0" smtClean="0">
                <a:solidFill>
                  <a:srgbClr val="7030A0"/>
                </a:solidFill>
              </a:rPr>
              <a:t>понятие </a:t>
            </a:r>
            <a:r>
              <a:rPr lang="ru-RU" sz="1900" b="1" dirty="0">
                <a:solidFill>
                  <a:srgbClr val="7030A0"/>
                </a:solidFill>
              </a:rPr>
              <a:t>: </a:t>
            </a:r>
            <a:r>
              <a:rPr lang="ru-RU" sz="1900" b="1" dirty="0" smtClean="0">
                <a:solidFill>
                  <a:srgbClr val="7030A0"/>
                </a:solidFill>
              </a:rPr>
              <a:t>«клетка»? </a:t>
            </a:r>
            <a:endParaRPr lang="ru-RU" sz="1900" b="1" dirty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sz="1900" dirty="0">
                <a:solidFill>
                  <a:schemeClr val="tx2">
                    <a:lumMod val="50000"/>
                  </a:schemeClr>
                </a:solidFill>
              </a:rPr>
              <a:t>Учащиеся перечисляют все возникшие ассоциации, которые учитель также записывает на листе бумаги или доске</a:t>
            </a:r>
          </a:p>
          <a:p>
            <a:pPr marL="11430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20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Умение давать определения понятиям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719071"/>
            <a:ext cx="8136904" cy="3726153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sz="2100" b="1" dirty="0">
                <a:solidFill>
                  <a:schemeClr val="bg2">
                    <a:lumMod val="10000"/>
                  </a:schemeClr>
                </a:solidFill>
              </a:rPr>
              <a:t>Определение</a:t>
            </a:r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 – </a:t>
            </a:r>
          </a:p>
          <a:p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должно быть соразмерным</a:t>
            </a:r>
          </a:p>
          <a:p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не должно содержать «порочного круга»;</a:t>
            </a:r>
          </a:p>
          <a:p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ясным и четким;</a:t>
            </a:r>
          </a:p>
          <a:p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свободным от двусмысленности</a:t>
            </a:r>
          </a:p>
          <a:p>
            <a:endParaRPr lang="ru-RU" sz="2100" dirty="0">
              <a:solidFill>
                <a:schemeClr val="bg2">
                  <a:lumMod val="10000"/>
                </a:schemeClr>
              </a:solidFill>
            </a:endParaRPr>
          </a:p>
          <a:p>
            <a:pPr marL="114300" indent="0">
              <a:buNone/>
            </a:pPr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Иногда в учебнике информация для определения есть, но она «рассыпана» по нескольким предложениям.</a:t>
            </a:r>
          </a:p>
          <a:p>
            <a:pPr marL="114300" indent="0">
              <a:buNone/>
            </a:pPr>
            <a:r>
              <a:rPr lang="ru-RU" sz="2100" b="1" dirty="0">
                <a:solidFill>
                  <a:schemeClr val="bg2">
                    <a:lumMod val="10000"/>
                  </a:schemeClr>
                </a:solidFill>
              </a:rPr>
              <a:t>Задание: </a:t>
            </a:r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соберите по тексту  информацию и составьте из нее определение …..</a:t>
            </a:r>
          </a:p>
          <a:p>
            <a:pPr marL="114300" indent="0">
              <a:buNone/>
            </a:pPr>
            <a:endParaRPr lang="ru-RU" sz="2100" dirty="0">
              <a:solidFill>
                <a:schemeClr val="bg2">
                  <a:lumMod val="10000"/>
                </a:schemeClr>
              </a:solidFill>
            </a:endParaRPr>
          </a:p>
          <a:p>
            <a:pPr marL="114300" indent="0">
              <a:buNone/>
            </a:pPr>
            <a:r>
              <a:rPr lang="ru-RU" sz="2100" b="1" dirty="0">
                <a:solidFill>
                  <a:schemeClr val="bg2">
                    <a:lumMod val="10000"/>
                  </a:schemeClr>
                </a:solidFill>
              </a:rPr>
              <a:t>Задание: </a:t>
            </a:r>
            <a:r>
              <a:rPr lang="ru-RU" sz="2100" dirty="0">
                <a:solidFill>
                  <a:schemeClr val="bg2">
                    <a:lumMod val="10000"/>
                  </a:schemeClr>
                </a:solidFill>
              </a:rPr>
              <a:t>прочитайте характеристику понятия и подберите слово для его определения.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8854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Развитие Умения  высказывать суждения </a:t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и делать умозаключения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719071"/>
            <a:ext cx="3456384" cy="440740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Суждение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 – высказывание о предметах или явлениях, состоящее из утверждения или отрицания чего-либо.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Мыслить, значит высказывать суждения.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Суждение – одна из форм логического мышления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628800"/>
            <a:ext cx="5122912" cy="449767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Пример: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суждение.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Все млекопитающие вскармливают детенышей молоком.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2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умозаключение.  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Волк – вскармливает детенышей молоком, следовательно волк – млекопитающее.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1. У всех зеленых  растений происходит процесс фотосинтеза.</a:t>
            </a:r>
          </a:p>
          <a:p>
            <a:pPr marL="114300" indent="0">
              <a:buNone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2. Дуб – зеленое растение, следовательно у него ток же  происходит фотосинтез.</a:t>
            </a:r>
          </a:p>
          <a:p>
            <a:pPr marL="114300" indent="0"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Задание: выскажите  суждение и сделайте умозаключение</a:t>
            </a:r>
          </a:p>
          <a:p>
            <a:pPr marL="11430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19745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Умение высказывать суждения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+mn-lt"/>
              </a:rPr>
            </a:b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+mn-lt"/>
              </a:rPr>
              <a:t>делать умозаключения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719071"/>
            <a:ext cx="3744416" cy="4407408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ru-RU" sz="3300" b="1" dirty="0" smtClean="0">
                <a:solidFill>
                  <a:srgbClr val="0070C0"/>
                </a:solidFill>
              </a:rPr>
              <a:t>Прием </a:t>
            </a:r>
          </a:p>
          <a:p>
            <a:pPr marL="114300" indent="0">
              <a:buNone/>
            </a:pPr>
            <a:r>
              <a:rPr lang="ru-RU" sz="3300" b="1" dirty="0" smtClean="0">
                <a:solidFill>
                  <a:srgbClr val="0070C0"/>
                </a:solidFill>
              </a:rPr>
              <a:t>«Умозаключение по аналогии»</a:t>
            </a:r>
          </a:p>
          <a:p>
            <a:pPr marL="114300" indent="0">
              <a:buNone/>
            </a:pPr>
            <a:endParaRPr lang="ru-RU" sz="3300" b="1" dirty="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1. Нахождение аналогии</a:t>
            </a:r>
          </a:p>
          <a:p>
            <a:pPr marL="114300" indent="0">
              <a:buNone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2. Умозаключение</a:t>
            </a:r>
          </a:p>
          <a:p>
            <a:pPr marL="114300" indent="0">
              <a:buNone/>
            </a:pPr>
            <a:endParaRPr lang="ru-RU" sz="33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ru-RU" sz="3300" b="1" dirty="0">
                <a:solidFill>
                  <a:schemeClr val="tx2">
                    <a:lumMod val="50000"/>
                  </a:schemeClr>
                </a:solidFill>
              </a:rPr>
              <a:t>Пример:</a:t>
            </a:r>
          </a:p>
          <a:p>
            <a:pPr marL="628650" indent="-514350">
              <a:buAutoNum type="arabicPeriod"/>
            </a:pP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Рыба </a:t>
            </a:r>
            <a:r>
              <a:rPr lang="ru-RU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имеет обтекаемую форму 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тела. Подводная </a:t>
            </a:r>
            <a:r>
              <a:rPr lang="ru-RU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лодка также имеет обтекаемую форму 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тела.</a:t>
            </a:r>
          </a:p>
          <a:p>
            <a:pPr marL="628650" indent="-514350">
              <a:buAutoNum type="arabicPeriod"/>
            </a:pPr>
            <a:r>
              <a:rPr lang="ru-RU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бтекаемая </a:t>
            </a:r>
            <a:r>
              <a:rPr lang="ru-RU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форма тела позволяет преодолевать сопротивление воды</a:t>
            </a:r>
            <a:r>
              <a:rPr lang="ru-RU" sz="3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114300" indent="0">
              <a:buNone/>
            </a:pPr>
            <a:r>
              <a:rPr lang="ru-RU" sz="3300" b="1" dirty="0" smtClean="0">
                <a:solidFill>
                  <a:srgbClr val="7030A0"/>
                </a:solidFill>
              </a:rPr>
              <a:t>Задание: приведите свое умозаключение по аналогии</a:t>
            </a:r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endParaRPr lang="ru-RU" sz="20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3928" y="1484784"/>
            <a:ext cx="5040560" cy="4968552"/>
          </a:xfrm>
        </p:spPr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endParaRPr lang="ru-RU" b="1" dirty="0" smtClean="0"/>
          </a:p>
          <a:p>
            <a:pPr marL="114300" indent="0">
              <a:buNone/>
            </a:pPr>
            <a:r>
              <a:rPr lang="ru-RU" sz="3300" b="1" dirty="0" smtClean="0">
                <a:solidFill>
                  <a:srgbClr val="0070C0"/>
                </a:solidFill>
              </a:rPr>
              <a:t>Прием  </a:t>
            </a:r>
          </a:p>
          <a:p>
            <a:pPr marL="114300" indent="0">
              <a:buNone/>
            </a:pPr>
            <a:r>
              <a:rPr lang="ru-RU" sz="3300" b="1" dirty="0" smtClean="0">
                <a:solidFill>
                  <a:srgbClr val="0070C0"/>
                </a:solidFill>
              </a:rPr>
              <a:t>«</a:t>
            </a:r>
            <a:r>
              <a:rPr lang="ru-RU" sz="3300" b="1" dirty="0" err="1">
                <a:solidFill>
                  <a:srgbClr val="0070C0"/>
                </a:solidFill>
              </a:rPr>
              <a:t>Синквэйн</a:t>
            </a:r>
            <a:r>
              <a:rPr lang="ru-RU" sz="3300" b="1" dirty="0" smtClean="0">
                <a:solidFill>
                  <a:srgbClr val="0070C0"/>
                </a:solidFill>
              </a:rPr>
              <a:t>»</a:t>
            </a:r>
          </a:p>
          <a:p>
            <a:pPr marL="114300" indent="0">
              <a:buNone/>
            </a:pPr>
            <a:endParaRPr lang="ru-RU" sz="3300" b="1" dirty="0" smtClean="0"/>
          </a:p>
          <a:p>
            <a:pPr marL="114300" indent="0">
              <a:buNone/>
            </a:pPr>
            <a:r>
              <a:rPr lang="ru-RU" sz="3300" b="1" dirty="0" err="1" smtClean="0">
                <a:solidFill>
                  <a:schemeClr val="tx2">
                    <a:lumMod val="50000"/>
                  </a:schemeClr>
                </a:solidFill>
              </a:rPr>
              <a:t>Синквэйн</a:t>
            </a:r>
            <a:r>
              <a:rPr lang="ru-RU" sz="33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это стихотворение, которое требует синтеза информации и материала в коротких выражениях. </a:t>
            </a:r>
            <a:endParaRPr lang="ru-RU" sz="33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ru-RU" sz="3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14300" indent="0">
              <a:buNone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1. В </a:t>
            </a: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первой строчке тема называется одним словом (существительным). </a:t>
            </a:r>
          </a:p>
          <a:p>
            <a:pPr marL="114300" indent="0">
              <a:buNone/>
            </a:pP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2.      Вторая строчка-это описание темы в двух словах (два прилагательных). </a:t>
            </a:r>
          </a:p>
          <a:p>
            <a:pPr marL="114300" indent="0">
              <a:buNone/>
            </a:pP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3.      Третья строка-описание действия в рамках темы тремя глаголами. </a:t>
            </a:r>
          </a:p>
          <a:p>
            <a:pPr marL="114300" indent="0">
              <a:buNone/>
            </a:pP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4.      Четвертая – это фраза из четырех слов, показывающая отношение к теме. </a:t>
            </a:r>
          </a:p>
          <a:p>
            <a:pPr marL="114300" indent="0">
              <a:buNone/>
            </a:pPr>
            <a:r>
              <a:rPr lang="ru-RU" sz="3300" dirty="0">
                <a:solidFill>
                  <a:schemeClr val="tx2">
                    <a:lumMod val="50000"/>
                  </a:schemeClr>
                </a:solidFill>
              </a:rPr>
              <a:t>5.      Синоним из одного слова , который повторят суть темы. </a:t>
            </a:r>
            <a:endParaRPr lang="ru-RU" sz="33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865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4F4F4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841</TotalTime>
  <Words>2165</Words>
  <Application>Microsoft Office PowerPoint</Application>
  <PresentationFormat>Экран (4:3)</PresentationFormat>
  <Paragraphs>274</Paragraphs>
  <Slides>25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Аптека</vt:lpstr>
      <vt:lpstr>Мастер-класс: Развитие исследовательских  умений  в учебной  деятельности  на уроках естественного цикла</vt:lpstr>
      <vt:lpstr>Основные понятия</vt:lpstr>
      <vt:lpstr>Исследовательские умения исследовательские умения необходимы для развития исследовательских навыков  в учебной деятельности</vt:lpstr>
      <vt:lpstr>Условия формирования исследовательских умений </vt:lpstr>
      <vt:lpstr>Развитие исследовательских умений дает</vt:lpstr>
      <vt:lpstr>Развитие Умения  давать определения понятиям</vt:lpstr>
      <vt:lpstr>Умение давать определения понятиям</vt:lpstr>
      <vt:lpstr>Развитие Умения  высказывать суждения  и делать умозаключения</vt:lpstr>
      <vt:lpstr>Умение высказывать суждения  и делать умозаключения</vt:lpstr>
      <vt:lpstr>Умение высказывать суждения  и делать умозаключения</vt:lpstr>
      <vt:lpstr>Умение высказывать суждения  и делать умозаключения</vt:lpstr>
      <vt:lpstr>Развитие умения Описывать</vt:lpstr>
      <vt:lpstr>Прием «концептуальная таблица»</vt:lpstr>
      <vt:lpstr>Презентация PowerPoint</vt:lpstr>
      <vt:lpstr>Развитие умений наблюдать</vt:lpstr>
      <vt:lpstr>Развитие умения работать с текстом</vt:lpstr>
      <vt:lpstr>Развитие умения работать с текстом</vt:lpstr>
      <vt:lpstr>Развитие умения работать с текстом</vt:lpstr>
      <vt:lpstr>Развитие умения работать с текстом Структурирование текста, Составление опорных схем</vt:lpstr>
      <vt:lpstr>Развитие умения работать с текстом  Система маркировки текста – прием «ИНСЕРТ»</vt:lpstr>
      <vt:lpstr>Развитие умения видеть проблему</vt:lpstr>
      <vt:lpstr>Умение построить ответ  на проблемный вопрос</vt:lpstr>
      <vt:lpstr>Развитие Умения задавать вопросы</vt:lpstr>
      <vt:lpstr>Источники информации</vt:lpstr>
      <vt:lpstr>творческих Вам успехов!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элементов исследовательской деятельности на уроках естественного цикла</dc:title>
  <dc:creator>1234</dc:creator>
  <cp:lastModifiedBy>1234</cp:lastModifiedBy>
  <cp:revision>80</cp:revision>
  <cp:lastPrinted>2011-08-24T21:19:58Z</cp:lastPrinted>
  <dcterms:created xsi:type="dcterms:W3CDTF">2011-08-22T15:36:31Z</dcterms:created>
  <dcterms:modified xsi:type="dcterms:W3CDTF">2012-01-17T11:42:10Z</dcterms:modified>
</cp:coreProperties>
</file>